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1" r:id="rId3"/>
    <p:sldId id="272" r:id="rId4"/>
    <p:sldId id="280" r:id="rId5"/>
    <p:sldId id="279" r:id="rId6"/>
    <p:sldId id="278" r:id="rId7"/>
    <p:sldId id="277" r:id="rId8"/>
    <p:sldId id="276" r:id="rId9"/>
    <p:sldId id="275" r:id="rId10"/>
    <p:sldId id="264" r:id="rId11"/>
    <p:sldId id="265" r:id="rId12"/>
    <p:sldId id="293" r:id="rId13"/>
    <p:sldId id="266" r:id="rId14"/>
    <p:sldId id="267" r:id="rId15"/>
    <p:sldId id="268" r:id="rId16"/>
    <p:sldId id="269" r:id="rId17"/>
    <p:sldId id="281" r:id="rId18"/>
    <p:sldId id="282" r:id="rId19"/>
    <p:sldId id="283" r:id="rId20"/>
    <p:sldId id="287" r:id="rId21"/>
    <p:sldId id="289" r:id="rId22"/>
    <p:sldId id="290" r:id="rId23"/>
    <p:sldId id="292" r:id="rId24"/>
    <p:sldId id="284" r:id="rId25"/>
    <p:sldId id="286" r:id="rId26"/>
    <p:sldId id="291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44800" y="838200"/>
            <a:ext cx="8839200" cy="12954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588000" y="4876800"/>
            <a:ext cx="5994400" cy="10668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DFD8870C-852A-4CEE-8351-AB061AD138B9}" type="slidenum">
              <a:rPr lang="en-US">
                <a:solidFill>
                  <a:srgbClr val="336699"/>
                </a:solidFill>
              </a:rPr>
              <a:pPr/>
              <a:t>‹#›</a:t>
            </a:fld>
            <a:endParaRPr lang="en-US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24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FDD3D5-7C2B-4648-9DE2-AE0A83E0B547}" type="slidenum">
              <a:rPr lang="en-US">
                <a:solidFill>
                  <a:srgbClr val="336699"/>
                </a:solidFill>
              </a:rPr>
              <a:pPr/>
              <a:t>‹#›</a:t>
            </a:fld>
            <a:endParaRPr lang="en-US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893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381000"/>
            <a:ext cx="27686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81000"/>
            <a:ext cx="81026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0CD5E0-A242-4F92-8415-3EF046269F36}" type="slidenum">
              <a:rPr lang="en-US">
                <a:solidFill>
                  <a:srgbClr val="336699"/>
                </a:solidFill>
              </a:rPr>
              <a:pPr/>
              <a:t>‹#›</a:t>
            </a:fld>
            <a:endParaRPr lang="en-US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566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8800" y="381000"/>
            <a:ext cx="74168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752600"/>
            <a:ext cx="54356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51600" y="1752600"/>
            <a:ext cx="543560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51600" y="3962400"/>
            <a:ext cx="543560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8128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3688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3472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CE908C66-0891-45D0-BDA6-11A429C7F279}" type="slidenum">
              <a:rPr lang="en-US">
                <a:solidFill>
                  <a:srgbClr val="336699"/>
                </a:solidFill>
              </a:rPr>
              <a:pPr/>
              <a:t>‹#›</a:t>
            </a:fld>
            <a:endParaRPr lang="en-US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15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8800" y="381000"/>
            <a:ext cx="74168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12800" y="1752600"/>
            <a:ext cx="11074400" cy="42672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28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688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D6235ADE-29A1-4C49-A9BE-AC112C8BFBD5}" type="slidenum">
              <a:rPr lang="en-US">
                <a:solidFill>
                  <a:srgbClr val="336699"/>
                </a:solidFill>
              </a:rPr>
              <a:pPr/>
              <a:t>‹#›</a:t>
            </a:fld>
            <a:endParaRPr lang="en-US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810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8800" y="381000"/>
            <a:ext cx="74168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1752600"/>
            <a:ext cx="54356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752600"/>
            <a:ext cx="54356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28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688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472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0B375499-D712-47F2-8E91-A7B982EC4F9E}" type="slidenum">
              <a:rPr lang="en-US">
                <a:solidFill>
                  <a:srgbClr val="336699"/>
                </a:solidFill>
              </a:rPr>
              <a:pPr/>
              <a:t>‹#›</a:t>
            </a:fld>
            <a:endParaRPr lang="en-US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634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C5FC8B-7089-4560-9D17-6ACAB4F28C29}" type="slidenum">
              <a:rPr lang="en-US">
                <a:solidFill>
                  <a:srgbClr val="336699"/>
                </a:solidFill>
              </a:rPr>
              <a:pPr/>
              <a:t>‹#›</a:t>
            </a:fld>
            <a:endParaRPr lang="en-US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81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0E727D-1EB5-450A-B874-4F766216A6D9}" type="slidenum">
              <a:rPr lang="en-US">
                <a:solidFill>
                  <a:srgbClr val="336699"/>
                </a:solidFill>
              </a:rPr>
              <a:pPr/>
              <a:t>‹#›</a:t>
            </a:fld>
            <a:endParaRPr lang="en-US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34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752600"/>
            <a:ext cx="54356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752600"/>
            <a:ext cx="54356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6347B9-DDD9-46A0-A525-633277CE18E2}" type="slidenum">
              <a:rPr lang="en-US">
                <a:solidFill>
                  <a:srgbClr val="336699"/>
                </a:solidFill>
              </a:rPr>
              <a:pPr/>
              <a:t>‹#›</a:t>
            </a:fld>
            <a:endParaRPr lang="en-US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91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04C6DC-C417-4BA5-B0CC-A14A4A7A4AD0}" type="slidenum">
              <a:rPr lang="en-US">
                <a:solidFill>
                  <a:srgbClr val="336699"/>
                </a:solidFill>
              </a:rPr>
              <a:pPr/>
              <a:t>‹#›</a:t>
            </a:fld>
            <a:endParaRPr lang="en-US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051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89BC71-7255-4ECB-ACC1-FA3A650C6A8D}" type="slidenum">
              <a:rPr lang="en-US">
                <a:solidFill>
                  <a:srgbClr val="336699"/>
                </a:solidFill>
              </a:rPr>
              <a:pPr/>
              <a:t>‹#›</a:t>
            </a:fld>
            <a:endParaRPr lang="en-US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817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881042-2799-4874-B3CA-BB6DA8248E6D}" type="slidenum">
              <a:rPr lang="en-US">
                <a:solidFill>
                  <a:srgbClr val="336699"/>
                </a:solidFill>
              </a:rPr>
              <a:pPr/>
              <a:t>‹#›</a:t>
            </a:fld>
            <a:endParaRPr lang="en-US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376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300557-ED63-4F4D-AE3A-4711F534DB2B}" type="slidenum">
              <a:rPr lang="en-US">
                <a:solidFill>
                  <a:srgbClr val="336699"/>
                </a:solidFill>
              </a:rPr>
              <a:pPr/>
              <a:t>‹#›</a:t>
            </a:fld>
            <a:endParaRPr lang="en-US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76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33669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CF9863-E3CA-4606-8F8E-A31ED9B60311}" type="slidenum">
              <a:rPr lang="en-US">
                <a:solidFill>
                  <a:srgbClr val="336699"/>
                </a:solidFill>
              </a:rPr>
              <a:pPr/>
              <a:t>‹#›</a:t>
            </a:fld>
            <a:endParaRPr lang="en-US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65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68800" y="381000"/>
            <a:ext cx="7416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752600"/>
            <a:ext cx="110744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128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99"/>
              </a:solidFill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688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6699"/>
              </a:solidFill>
            </a:endParaRP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472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F1FA937-84D2-42C6-ADB6-8CBE448547FE}" type="slidenum">
              <a:rPr lang="en-US">
                <a:solidFill>
                  <a:srgbClr val="336699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15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anose="020B0A040201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anose="020B0A040201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anose="020B0A040201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anose="020B0A040201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anose="020B0A040201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anose="020B0A040201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anose="020B0A040201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anose="020B0A040201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Graphs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FFFF00"/>
                </a:solidFill>
              </a:rPr>
              <a:t>CSC2253/CSC2251</a:t>
            </a:r>
            <a:endParaRPr lang="en-US" dirty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00"/>
                </a:solidFill>
              </a:rPr>
              <a:t>Data </a:t>
            </a:r>
            <a:r>
              <a:rPr lang="en-US" dirty="0" smtClean="0">
                <a:solidFill>
                  <a:srgbClr val="FFFF00"/>
                </a:solidFill>
              </a:rPr>
              <a:t>Structure &amp; Algorithms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88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Representing a Graph</a:t>
            </a:r>
          </a:p>
        </p:txBody>
      </p:sp>
      <p:sp>
        <p:nvSpPr>
          <p:cNvPr id="580613" name="Rectangle 5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 dirty="0" smtClean="0"/>
              <a:t>To implement a graph you need first represent the given information in the form of a graph.</a:t>
            </a:r>
          </a:p>
          <a:p>
            <a:pPr eaLnBrk="1" hangingPunct="1"/>
            <a:r>
              <a:rPr lang="en-US" altLang="ko-KR" dirty="0" smtClean="0"/>
              <a:t>You can represent a graph in the computers memory in many ways.</a:t>
            </a:r>
          </a:p>
          <a:p>
            <a:pPr eaLnBrk="1" hangingPunct="1"/>
            <a:r>
              <a:rPr lang="en-US" altLang="ko-KR" dirty="0" smtClean="0"/>
              <a:t>The two most commonly used ways of representing a graph are: </a:t>
            </a:r>
          </a:p>
          <a:p>
            <a:pPr lvl="1" eaLnBrk="1" hangingPunct="1"/>
            <a:r>
              <a:rPr lang="en-US" altLang="ko-KR" dirty="0" smtClean="0">
                <a:solidFill>
                  <a:srgbClr val="0000FF"/>
                </a:solidFill>
              </a:rPr>
              <a:t>Adjacency Matrix</a:t>
            </a:r>
          </a:p>
          <a:p>
            <a:pPr lvl="1" eaLnBrk="1" hangingPunct="1"/>
            <a:r>
              <a:rPr lang="en-US" altLang="ko-KR" dirty="0">
                <a:solidFill>
                  <a:srgbClr val="0000FF"/>
                </a:solidFill>
              </a:rPr>
              <a:t>A</a:t>
            </a:r>
            <a:r>
              <a:rPr lang="en-US" altLang="ko-KR" dirty="0" smtClean="0">
                <a:solidFill>
                  <a:srgbClr val="0000FF"/>
                </a:solidFill>
              </a:rPr>
              <a:t>djacency list</a:t>
            </a:r>
          </a:p>
          <a:p>
            <a:pPr marL="457200" lvl="1" indent="0" eaLnBrk="1" hangingPunct="1">
              <a:buNone/>
            </a:pPr>
            <a:endParaRPr lang="en-US" altLang="ko-KR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178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0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0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0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0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0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0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06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06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06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06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13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Adjacency Matrix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 sz="2400" dirty="0" smtClean="0"/>
              <a:t>An adjacency matrix uses a two dimensional array to represent a graph. </a:t>
            </a:r>
          </a:p>
          <a:p>
            <a:pPr eaLnBrk="1" hangingPunct="1"/>
            <a:r>
              <a:rPr lang="en-US" altLang="ko-KR" sz="2400" dirty="0" smtClean="0"/>
              <a:t>If there are n vertices in a graph, you need a two dimensional array of size</a:t>
            </a:r>
          </a:p>
          <a:p>
            <a:pPr marL="0" indent="0" eaLnBrk="1" hangingPunct="1">
              <a:buNone/>
            </a:pPr>
            <a:r>
              <a:rPr lang="en-US" altLang="ko-KR" sz="2400" dirty="0" smtClean="0"/>
              <a:t>     n * n to represent the graph.</a:t>
            </a:r>
          </a:p>
          <a:p>
            <a:pPr eaLnBrk="1" hangingPunct="1"/>
            <a:r>
              <a:rPr lang="en-US" altLang="ko-KR" sz="2400" dirty="0" smtClean="0"/>
              <a:t>Let A be the adjacency matrix for a graph. Information pertaining to the edges is stored in the adjacency matrix in the following manner:</a:t>
            </a:r>
          </a:p>
          <a:p>
            <a:pPr eaLnBrk="1" hangingPunct="1"/>
            <a:r>
              <a:rPr lang="en-US" altLang="ko-KR" sz="2400" dirty="0" smtClean="0"/>
              <a:t>A[</a:t>
            </a:r>
            <a:r>
              <a:rPr lang="en-US" altLang="ko-KR" sz="2400" dirty="0" err="1" smtClean="0"/>
              <a:t>i</a:t>
            </a:r>
            <a:r>
              <a:rPr lang="en-US" altLang="ko-KR" sz="2400" dirty="0" smtClean="0"/>
              <a:t>, j] = 1, if there is an edge from vertex with index </a:t>
            </a:r>
            <a:r>
              <a:rPr lang="en-US" altLang="ko-KR" sz="2400" dirty="0" err="1" smtClean="0"/>
              <a:t>i</a:t>
            </a:r>
            <a:r>
              <a:rPr lang="en-US" altLang="ko-KR" sz="2400" dirty="0" smtClean="0"/>
              <a:t> to vertex with index j</a:t>
            </a:r>
          </a:p>
          <a:p>
            <a:pPr eaLnBrk="1" hangingPunct="1"/>
            <a:r>
              <a:rPr lang="en-US" altLang="ko-KR" sz="2400" dirty="0" smtClean="0"/>
              <a:t>A[</a:t>
            </a:r>
            <a:r>
              <a:rPr lang="en-US" altLang="ko-KR" sz="2400" dirty="0" err="1" smtClean="0"/>
              <a:t>i</a:t>
            </a:r>
            <a:r>
              <a:rPr lang="en-US" altLang="ko-KR" sz="2400" dirty="0" smtClean="0"/>
              <a:t>, j] = 0, </a:t>
            </a:r>
            <a:r>
              <a:rPr lang="en-US" altLang="ko-KR" sz="2400" dirty="0"/>
              <a:t>if there is </a:t>
            </a:r>
            <a:r>
              <a:rPr lang="en-US" altLang="ko-KR" sz="2400" dirty="0" smtClean="0"/>
              <a:t>no edge </a:t>
            </a:r>
            <a:r>
              <a:rPr lang="en-US" altLang="ko-KR" sz="2400" dirty="0"/>
              <a:t>from vertex with index </a:t>
            </a:r>
            <a:r>
              <a:rPr lang="en-US" altLang="ko-KR" sz="2400" dirty="0" err="1"/>
              <a:t>i</a:t>
            </a:r>
            <a:r>
              <a:rPr lang="en-US" altLang="ko-KR" sz="2400" dirty="0"/>
              <a:t> to vertex with index j</a:t>
            </a:r>
            <a:endParaRPr lang="en-US" altLang="ko-KR" sz="2400" dirty="0" smtClean="0"/>
          </a:p>
          <a:p>
            <a:pPr marL="0" indent="0" eaLnBrk="1" hangingPunct="1"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111871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71" y="2126993"/>
            <a:ext cx="7543800" cy="304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30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Adjacency Matrix Properties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 sz="2400"/>
              <a:t>Diagonal entries are zero</a:t>
            </a:r>
            <a:r>
              <a:rPr lang="en-US" altLang="ko-KR" sz="2400" smtClean="0"/>
              <a:t>.</a:t>
            </a:r>
            <a:endParaRPr lang="en-US" altLang="ko-KR" sz="2400"/>
          </a:p>
        </p:txBody>
      </p:sp>
      <p:pic>
        <p:nvPicPr>
          <p:cNvPr id="5826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22" y="2377440"/>
            <a:ext cx="7328263" cy="384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5615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2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2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2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2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65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671" y="2254138"/>
            <a:ext cx="2419350" cy="301942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What is the adjacency matrix of the graph below?  					</a:t>
            </a:r>
            <a:endParaRPr lang="en-GB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20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Adjacency List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126" y="1752599"/>
            <a:ext cx="11050073" cy="4892899"/>
          </a:xfrm>
        </p:spPr>
        <p:txBody>
          <a:bodyPr/>
          <a:lstStyle/>
          <a:p>
            <a:r>
              <a:rPr lang="en-US" dirty="0" smtClean="0"/>
              <a:t>An adjacency list uses a linked representation for a graph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Consider the following undirected graph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54" y="3441725"/>
            <a:ext cx="5344518" cy="262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2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Example Cont…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2319337"/>
            <a:ext cx="6858000" cy="3133725"/>
          </a:xfrm>
        </p:spPr>
      </p:pic>
    </p:spTree>
    <p:extLst>
      <p:ext uri="{BB962C8B-B14F-4D97-AF65-F5344CB8AC3E}">
        <p14:creationId xmlns:p14="http://schemas.microsoft.com/office/powerpoint/2010/main" val="128135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</a:t>
            </a:r>
            <a:r>
              <a:rPr lang="en-US" dirty="0" smtClean="0"/>
              <a:t>Graph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7" y="1619794"/>
            <a:ext cx="9311640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0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Breadth First Search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1647825"/>
            <a:ext cx="10306594" cy="48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7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Breadth First </a:t>
            </a:r>
            <a:r>
              <a:rPr lang="en-GB" dirty="0" smtClean="0"/>
              <a:t>Search </a:t>
            </a:r>
            <a:r>
              <a:rPr lang="en-GB" dirty="0" err="1" smtClean="0"/>
              <a:t>Cont</a:t>
            </a:r>
            <a:r>
              <a:rPr lang="en-GB" dirty="0" smtClean="0"/>
              <a:t>…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5" y="1677760"/>
            <a:ext cx="10371908" cy="39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2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7" y="1685109"/>
            <a:ext cx="10149840" cy="462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96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BFS </a:t>
            </a:r>
            <a:r>
              <a:rPr lang="en-GB" dirty="0" err="1" smtClean="0"/>
              <a:t>Cont</a:t>
            </a:r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 smtClean="0"/>
              <a:t>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Visit the starting vertex</a:t>
            </a:r>
            <a:r>
              <a:rPr lang="en-GB" dirty="0" smtClean="0"/>
              <a:t>, </a:t>
            </a:r>
            <a:r>
              <a:rPr lang="en-GB" dirty="0" smtClean="0"/>
              <a:t>and insert it into the queue.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Repeat step 3 until the queue becomes empty.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Delete the front vertex from the queue, visit all its unvisited adjacent vertices, and insert them into the queue.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666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18" y="1713411"/>
            <a:ext cx="6699402" cy="4739640"/>
          </a:xfrm>
        </p:spPr>
      </p:pic>
    </p:spTree>
    <p:extLst>
      <p:ext uri="{BB962C8B-B14F-4D97-AF65-F5344CB8AC3E}">
        <p14:creationId xmlns:p14="http://schemas.microsoft.com/office/powerpoint/2010/main" val="242570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745" r="-175"/>
          <a:stretch/>
        </p:blipFill>
        <p:spPr>
          <a:xfrm>
            <a:off x="272905" y="1724297"/>
            <a:ext cx="11196284" cy="4807132"/>
          </a:xfrm>
        </p:spPr>
      </p:pic>
    </p:spTree>
    <p:extLst>
      <p:ext uri="{BB962C8B-B14F-4D97-AF65-F5344CB8AC3E}">
        <p14:creationId xmlns:p14="http://schemas.microsoft.com/office/powerpoint/2010/main" val="125933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</a:t>
            </a:r>
            <a:r>
              <a:rPr lang="en-GB" dirty="0" err="1" smtClean="0"/>
              <a:t>Cont</a:t>
            </a:r>
            <a:r>
              <a:rPr lang="en-GB" dirty="0" smtClean="0"/>
              <a:t>…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" r="3143" b="1"/>
          <a:stretch/>
        </p:blipFill>
        <p:spPr>
          <a:xfrm>
            <a:off x="300446" y="1841862"/>
            <a:ext cx="11485154" cy="4519749"/>
          </a:xfrm>
        </p:spPr>
      </p:pic>
    </p:spTree>
    <p:extLst>
      <p:ext uri="{BB962C8B-B14F-4D97-AF65-F5344CB8AC3E}">
        <p14:creationId xmlns:p14="http://schemas.microsoft.com/office/powerpoint/2010/main" val="295223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Depth First Search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1759540"/>
            <a:ext cx="9063446" cy="468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2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DFS </a:t>
            </a:r>
            <a:r>
              <a:rPr lang="en-GB" dirty="0" err="1" smtClean="0"/>
              <a:t>Cont</a:t>
            </a:r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 smtClean="0"/>
              <a:t>Algorithm</a:t>
            </a:r>
          </a:p>
          <a:p>
            <a:r>
              <a:rPr lang="en-GB" dirty="0" smtClean="0"/>
              <a:t>Push the starting </a:t>
            </a:r>
            <a:r>
              <a:rPr lang="en-GB" dirty="0" smtClean="0"/>
              <a:t>vertex </a:t>
            </a:r>
            <a:r>
              <a:rPr lang="en-GB" dirty="0" smtClean="0"/>
              <a:t>into the stack.</a:t>
            </a:r>
          </a:p>
          <a:p>
            <a:r>
              <a:rPr lang="en-GB" dirty="0" smtClean="0"/>
              <a:t>Repeat until the stack becomes empty:</a:t>
            </a:r>
          </a:p>
          <a:p>
            <a:pPr marL="0" indent="0">
              <a:buNone/>
            </a:pPr>
            <a:r>
              <a:rPr lang="en-GB" dirty="0" smtClean="0"/>
              <a:t>	Pop a vertex from the stack.</a:t>
            </a:r>
          </a:p>
          <a:p>
            <a:pPr marL="0" indent="0">
              <a:buNone/>
            </a:pPr>
            <a:r>
              <a:rPr lang="en-GB" dirty="0" smtClean="0"/>
              <a:t>	Visit the popped vertex.</a:t>
            </a:r>
          </a:p>
          <a:p>
            <a:r>
              <a:rPr lang="en-GB" dirty="0" smtClean="0"/>
              <a:t>Push all the unvisited vertices adjacent to the popped vertex into the stack.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175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18" y="1713411"/>
            <a:ext cx="6699402" cy="4739640"/>
          </a:xfrm>
        </p:spPr>
      </p:pic>
    </p:spTree>
    <p:extLst>
      <p:ext uri="{BB962C8B-B14F-4D97-AF65-F5344CB8AC3E}">
        <p14:creationId xmlns:p14="http://schemas.microsoft.com/office/powerpoint/2010/main" val="199909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</a:t>
            </a:r>
            <a:r>
              <a:rPr lang="en-GB" dirty="0" err="1" smtClean="0"/>
              <a:t>Cont</a:t>
            </a:r>
            <a:r>
              <a:rPr lang="en-GB" dirty="0" smtClean="0"/>
              <a:t>…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" y="1713410"/>
            <a:ext cx="6479177" cy="493558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35" y="1713410"/>
            <a:ext cx="5329492" cy="49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1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Graphs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1839413"/>
            <a:ext cx="9914709" cy="491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84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Terminology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82" y="1663473"/>
            <a:ext cx="8292737" cy="519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55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Terminology </a:t>
            </a:r>
            <a:r>
              <a:rPr lang="en-GB" dirty="0" err="1" smtClean="0"/>
              <a:t>Cont</a:t>
            </a:r>
            <a:r>
              <a:rPr lang="en-GB" dirty="0" smtClean="0"/>
              <a:t>…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97" y="1593669"/>
            <a:ext cx="8723812" cy="500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11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 </a:t>
            </a:r>
            <a:r>
              <a:rPr lang="en-GB" dirty="0" err="1"/>
              <a:t>Cont</a:t>
            </a:r>
            <a:r>
              <a:rPr lang="en-GB" dirty="0"/>
              <a:t>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23" y="1723344"/>
            <a:ext cx="8305800" cy="48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57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 </a:t>
            </a:r>
            <a:r>
              <a:rPr lang="en-GB" dirty="0" err="1"/>
              <a:t>Cont</a:t>
            </a:r>
            <a:r>
              <a:rPr lang="en-GB" dirty="0"/>
              <a:t>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641" t="49555" r="22358" b="13481"/>
          <a:stretch/>
        </p:blipFill>
        <p:spPr>
          <a:xfrm>
            <a:off x="888274" y="1985554"/>
            <a:ext cx="7746275" cy="374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63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 </a:t>
            </a:r>
            <a:r>
              <a:rPr lang="en-GB" dirty="0" err="1"/>
              <a:t>Cont</a:t>
            </a:r>
            <a:r>
              <a:rPr lang="en-GB" dirty="0"/>
              <a:t>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7" y="1655852"/>
            <a:ext cx="7942216" cy="503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9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 </a:t>
            </a:r>
            <a:r>
              <a:rPr lang="en-GB" dirty="0" err="1"/>
              <a:t>Cont</a:t>
            </a:r>
            <a:r>
              <a:rPr lang="en-GB" dirty="0"/>
              <a:t>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97" y="1672046"/>
            <a:ext cx="7639594" cy="480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1072118">
  <a:themeElements>
    <a:clrScheme name="01072118 10">
      <a:dk1>
        <a:srgbClr val="336699"/>
      </a:dk1>
      <a:lt1>
        <a:srgbClr val="CCECFF"/>
      </a:lt1>
      <a:dk2>
        <a:srgbClr val="CCFF66"/>
      </a:dk2>
      <a:lt2>
        <a:srgbClr val="336699"/>
      </a:lt2>
      <a:accent1>
        <a:srgbClr val="DFF3FF"/>
      </a:accent1>
      <a:accent2>
        <a:srgbClr val="A6B84A"/>
      </a:accent2>
      <a:accent3>
        <a:srgbClr val="E2F4FF"/>
      </a:accent3>
      <a:accent4>
        <a:srgbClr val="2A5682"/>
      </a:accent4>
      <a:accent5>
        <a:srgbClr val="ECF8FF"/>
      </a:accent5>
      <a:accent6>
        <a:srgbClr val="96A642"/>
      </a:accent6>
      <a:hlink>
        <a:srgbClr val="73B5CF"/>
      </a:hlink>
      <a:folHlink>
        <a:srgbClr val="008080"/>
      </a:folHlink>
    </a:clrScheme>
    <a:fontScheme name="01072118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0107211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E9B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BF2D7"/>
        </a:accent5>
        <a:accent6>
          <a:srgbClr val="2D2D8A"/>
        </a:accent6>
        <a:hlink>
          <a:srgbClr val="339966"/>
        </a:hlink>
        <a:folHlink>
          <a:srgbClr val="33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72118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DEBA"/>
        </a:accent1>
        <a:accent2>
          <a:srgbClr val="F1FFCD"/>
        </a:accent2>
        <a:accent3>
          <a:srgbClr val="FFFFFF"/>
        </a:accent3>
        <a:accent4>
          <a:srgbClr val="000000"/>
        </a:accent4>
        <a:accent5>
          <a:srgbClr val="E7ECD9"/>
        </a:accent5>
        <a:accent6>
          <a:srgbClr val="DAE7BA"/>
        </a:accent6>
        <a:hlink>
          <a:srgbClr val="7B7D37"/>
        </a:hlink>
        <a:folHlink>
          <a:srgbClr val="3A62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72118 3">
        <a:dk1>
          <a:srgbClr val="777777"/>
        </a:dk1>
        <a:lt1>
          <a:srgbClr val="333333"/>
        </a:lt1>
        <a:dk2>
          <a:srgbClr val="000066"/>
        </a:dk2>
        <a:lt2>
          <a:srgbClr val="D1D1CB"/>
        </a:lt2>
        <a:accent1>
          <a:srgbClr val="99998D"/>
        </a:accent1>
        <a:accent2>
          <a:srgbClr val="6292C6"/>
        </a:accent2>
        <a:accent3>
          <a:srgbClr val="AAAAB8"/>
        </a:accent3>
        <a:accent4>
          <a:srgbClr val="2A2A2A"/>
        </a:accent4>
        <a:accent5>
          <a:srgbClr val="CACAC5"/>
        </a:accent5>
        <a:accent6>
          <a:srgbClr val="5884B3"/>
        </a:accent6>
        <a:hlink>
          <a:srgbClr val="FEF4AA"/>
        </a:hlink>
        <a:folHlink>
          <a:srgbClr val="F8F8F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072118 4">
        <a:dk1>
          <a:srgbClr val="333333"/>
        </a:dk1>
        <a:lt1>
          <a:srgbClr val="FFFFFF"/>
        </a:lt1>
        <a:dk2>
          <a:srgbClr val="D1D1CB"/>
        </a:dk2>
        <a:lt2>
          <a:srgbClr val="777777"/>
        </a:lt2>
        <a:accent1>
          <a:srgbClr val="99998D"/>
        </a:accent1>
        <a:accent2>
          <a:srgbClr val="6292C6"/>
        </a:accent2>
        <a:accent3>
          <a:srgbClr val="FFFFFF"/>
        </a:accent3>
        <a:accent4>
          <a:srgbClr val="2A2A2A"/>
        </a:accent4>
        <a:accent5>
          <a:srgbClr val="CACAC5"/>
        </a:accent5>
        <a:accent6>
          <a:srgbClr val="5884B3"/>
        </a:accent6>
        <a:hlink>
          <a:srgbClr val="FEF4AA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72118 5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72118 6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ABCF7F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D2E4C0"/>
        </a:accent5>
        <a:accent6>
          <a:srgbClr val="E78A5C"/>
        </a:accent6>
        <a:hlink>
          <a:srgbClr val="EA552C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72118 7">
        <a:dk1>
          <a:srgbClr val="85CADF"/>
        </a:dk1>
        <a:lt1>
          <a:srgbClr val="DBF0FF"/>
        </a:lt1>
        <a:dk2>
          <a:srgbClr val="CCFFFF"/>
        </a:dk2>
        <a:lt2>
          <a:srgbClr val="003366"/>
        </a:lt2>
        <a:accent1>
          <a:srgbClr val="3F709D"/>
        </a:accent1>
        <a:accent2>
          <a:srgbClr val="00B000"/>
        </a:accent2>
        <a:accent3>
          <a:srgbClr val="EAF6FF"/>
        </a:accent3>
        <a:accent4>
          <a:srgbClr val="71ACBE"/>
        </a:accent4>
        <a:accent5>
          <a:srgbClr val="AFBBCC"/>
        </a:accent5>
        <a:accent6>
          <a:srgbClr val="009F00"/>
        </a:accent6>
        <a:hlink>
          <a:srgbClr val="66CCFF"/>
        </a:hlink>
        <a:folHlink>
          <a:srgbClr val="FFF38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72118 8">
        <a:dk1>
          <a:srgbClr val="663300"/>
        </a:dk1>
        <a:lt1>
          <a:srgbClr val="D2BA9E"/>
        </a:lt1>
        <a:dk2>
          <a:srgbClr val="DFC08D"/>
        </a:dk2>
        <a:lt2>
          <a:srgbClr val="2D2015"/>
        </a:lt2>
        <a:accent1>
          <a:srgbClr val="C6DF95"/>
        </a:accent1>
        <a:accent2>
          <a:srgbClr val="8F5F2F"/>
        </a:accent2>
        <a:accent3>
          <a:srgbClr val="E5D9CC"/>
        </a:accent3>
        <a:accent4>
          <a:srgbClr val="562A00"/>
        </a:accent4>
        <a:accent5>
          <a:srgbClr val="DFECC8"/>
        </a:accent5>
        <a:accent6>
          <a:srgbClr val="81552A"/>
        </a:accent6>
        <a:hlink>
          <a:srgbClr val="CCB400"/>
        </a:hlink>
        <a:folHlink>
          <a:srgbClr val="5C6E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72118 9">
        <a:dk1>
          <a:srgbClr val="969696"/>
        </a:dk1>
        <a:lt1>
          <a:srgbClr val="DEF6F1"/>
        </a:lt1>
        <a:dk2>
          <a:srgbClr val="8BCD33"/>
        </a:dk2>
        <a:lt2>
          <a:srgbClr val="969696"/>
        </a:lt2>
        <a:accent1>
          <a:srgbClr val="E8FFCD"/>
        </a:accent1>
        <a:accent2>
          <a:srgbClr val="8DC6FF"/>
        </a:accent2>
        <a:accent3>
          <a:srgbClr val="ECFAF7"/>
        </a:accent3>
        <a:accent4>
          <a:srgbClr val="7F7F7F"/>
        </a:accent4>
        <a:accent5>
          <a:srgbClr val="F2FFE3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72118 10">
        <a:dk1>
          <a:srgbClr val="336699"/>
        </a:dk1>
        <a:lt1>
          <a:srgbClr val="CCECFF"/>
        </a:lt1>
        <a:dk2>
          <a:srgbClr val="CCFF66"/>
        </a:dk2>
        <a:lt2>
          <a:srgbClr val="336699"/>
        </a:lt2>
        <a:accent1>
          <a:srgbClr val="DFF3FF"/>
        </a:accent1>
        <a:accent2>
          <a:srgbClr val="A6B84A"/>
        </a:accent2>
        <a:accent3>
          <a:srgbClr val="E2F4FF"/>
        </a:accent3>
        <a:accent4>
          <a:srgbClr val="2A5682"/>
        </a:accent4>
        <a:accent5>
          <a:srgbClr val="ECF8FF"/>
        </a:accent5>
        <a:accent6>
          <a:srgbClr val="96A642"/>
        </a:accent6>
        <a:hlink>
          <a:srgbClr val="73B5CF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72118 11">
        <a:dk1>
          <a:srgbClr val="000000"/>
        </a:dk1>
        <a:lt1>
          <a:srgbClr val="FFFFD9"/>
        </a:lt1>
        <a:dk2>
          <a:srgbClr val="663300"/>
        </a:dk2>
        <a:lt2>
          <a:srgbClr val="777777"/>
        </a:lt2>
        <a:accent1>
          <a:srgbClr val="F6FDE1"/>
        </a:accent1>
        <a:accent2>
          <a:srgbClr val="BFC39F"/>
        </a:accent2>
        <a:accent3>
          <a:srgbClr val="FFFFE9"/>
        </a:accent3>
        <a:accent4>
          <a:srgbClr val="000000"/>
        </a:accent4>
        <a:accent5>
          <a:srgbClr val="FAFEEE"/>
        </a:accent5>
        <a:accent6>
          <a:srgbClr val="ADB090"/>
        </a:accent6>
        <a:hlink>
          <a:srgbClr val="FE7F52"/>
        </a:hlink>
        <a:folHlink>
          <a:srgbClr val="F836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72118 12">
        <a:dk1>
          <a:srgbClr val="969696"/>
        </a:dk1>
        <a:lt1>
          <a:srgbClr val="DADAE6"/>
        </a:lt1>
        <a:dk2>
          <a:srgbClr val="FFFFFF"/>
        </a:dk2>
        <a:lt2>
          <a:srgbClr val="3E3E5C"/>
        </a:lt2>
        <a:accent1>
          <a:srgbClr val="C4CFE6"/>
        </a:accent1>
        <a:accent2>
          <a:srgbClr val="9DE719"/>
        </a:accent2>
        <a:accent3>
          <a:srgbClr val="EAEAF0"/>
        </a:accent3>
        <a:accent4>
          <a:srgbClr val="7F7F7F"/>
        </a:accent4>
        <a:accent5>
          <a:srgbClr val="DEE4F0"/>
        </a:accent5>
        <a:accent6>
          <a:srgbClr val="8ED116"/>
        </a:accent6>
        <a:hlink>
          <a:srgbClr val="0066CC"/>
        </a:hlink>
        <a:folHlink>
          <a:srgbClr val="FAFFF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11433</TotalTime>
  <Words>318</Words>
  <Application>Microsoft Office PowerPoint</Application>
  <PresentationFormat>Widescreen</PresentationFormat>
  <Paragraphs>54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Arial Black</vt:lpstr>
      <vt:lpstr>01072118</vt:lpstr>
      <vt:lpstr>Graphs</vt:lpstr>
      <vt:lpstr>Introduction</vt:lpstr>
      <vt:lpstr>Types of Graphs</vt:lpstr>
      <vt:lpstr>Terminology</vt:lpstr>
      <vt:lpstr>Terminology Cont…</vt:lpstr>
      <vt:lpstr>Terminology Cont…</vt:lpstr>
      <vt:lpstr>Terminology Cont…</vt:lpstr>
      <vt:lpstr>Terminology Cont…</vt:lpstr>
      <vt:lpstr>Terminology Cont…</vt:lpstr>
      <vt:lpstr>Representing a Graph</vt:lpstr>
      <vt:lpstr>Adjacency Matrix</vt:lpstr>
      <vt:lpstr>Example</vt:lpstr>
      <vt:lpstr>Adjacency Matrix Properties</vt:lpstr>
      <vt:lpstr>Example</vt:lpstr>
      <vt:lpstr>Adjacency List</vt:lpstr>
      <vt:lpstr> Example Cont…</vt:lpstr>
      <vt:lpstr>Traversing a Graph</vt:lpstr>
      <vt:lpstr>Breadth First Search</vt:lpstr>
      <vt:lpstr>Breadth First Search Cont…</vt:lpstr>
      <vt:lpstr>BFS Cont…</vt:lpstr>
      <vt:lpstr>Example</vt:lpstr>
      <vt:lpstr>Example</vt:lpstr>
      <vt:lpstr>Example Cont…</vt:lpstr>
      <vt:lpstr>Depth First Search</vt:lpstr>
      <vt:lpstr>DFS Cont…</vt:lpstr>
      <vt:lpstr>Example</vt:lpstr>
      <vt:lpstr>Example Cont…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MS_GADANYA</dc:creator>
  <cp:lastModifiedBy>Windows User</cp:lastModifiedBy>
  <cp:revision>27</cp:revision>
  <dcterms:created xsi:type="dcterms:W3CDTF">2021-02-01T16:38:08Z</dcterms:created>
  <dcterms:modified xsi:type="dcterms:W3CDTF">2022-01-27T11:34:19Z</dcterms:modified>
</cp:coreProperties>
</file>